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399" r:id="rId3"/>
    <p:sldId id="425" r:id="rId4"/>
    <p:sldId id="421" r:id="rId5"/>
    <p:sldId id="422" r:id="rId6"/>
    <p:sldId id="423" r:id="rId7"/>
    <p:sldId id="417" r:id="rId8"/>
    <p:sldId id="400" r:id="rId9"/>
    <p:sldId id="424" r:id="rId10"/>
    <p:sldId id="383" r:id="rId11"/>
    <p:sldId id="429" r:id="rId12"/>
    <p:sldId id="428" r:id="rId13"/>
    <p:sldId id="427" r:id="rId14"/>
    <p:sldId id="329" r:id="rId15"/>
    <p:sldId id="404" r:id="rId16"/>
    <p:sldId id="426" r:id="rId17"/>
    <p:sldId id="405" r:id="rId18"/>
    <p:sldId id="406" r:id="rId19"/>
    <p:sldId id="407" r:id="rId20"/>
    <p:sldId id="385" r:id="rId21"/>
    <p:sldId id="408" r:id="rId22"/>
    <p:sldId id="430" r:id="rId23"/>
    <p:sldId id="431" r:id="rId24"/>
    <p:sldId id="420" r:id="rId25"/>
    <p:sldId id="432" r:id="rId26"/>
    <p:sldId id="433" r:id="rId27"/>
    <p:sldId id="393" r:id="rId28"/>
    <p:sldId id="434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8" d="100"/>
          <a:sy n="178" d="100"/>
        </p:scale>
        <p:origin x="1050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HDD</a:t>
            </a:r>
            <a:r>
              <a:rPr lang="en-US" baseline="0" dirty="0" smtClean="0"/>
              <a:t> capacity (GB) vs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Capacity (GB)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38888888888889E-2"/>
                  <c:y val="3.3440514469453397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5 MB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5.5555555555555497E-2"/>
                  <c:y val="-3.8585209003215402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20 MB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7.0987654320987706E-2"/>
                  <c:y val="-4.8874598070739503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120 MB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5.2469135802469098E-2"/>
                  <c:y val="-2.8295819935691399E-2"/>
                </c:manualLayout>
              </c:layout>
              <c:tx>
                <c:rich>
                  <a:bodyPr/>
                  <a:lstStyle/>
                  <a:p>
                    <a:fld id="{6BAD713E-8952-45AC-A96B-D9968E9B13FF}" type="YVALUE">
                      <a:rPr lang="en-US" smtClean="0"/>
                      <a:pPr/>
                      <a:t>[Y VALUE]</a:t>
                    </a:fld>
                    <a:r>
                      <a:rPr lang="en-US" smtClean="0"/>
                      <a:t> GB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6.4814814814814797E-2"/>
                  <c:y val="-3.0868167202572398E-2"/>
                </c:manualLayout>
              </c:layout>
              <c:tx>
                <c:rich>
                  <a:bodyPr/>
                  <a:lstStyle/>
                  <a:p>
                    <a:fld id="{1705909E-26F2-41C3-93EF-165BCEF0C352}" type="YVALUE">
                      <a:rPr lang="en-US" smtClean="0"/>
                      <a:pPr/>
                      <a:t>[Y VALUE]</a:t>
                    </a:fld>
                    <a:r>
                      <a:rPr lang="en-US" smtClean="0"/>
                      <a:t> GB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5"/>
              <c:layout>
                <c:manualLayout>
                  <c:x val="-8.3333333333333301E-2"/>
                  <c:y val="-3.3440514469453397E-2"/>
                </c:manualLayout>
              </c:layout>
              <c:tx>
                <c:rich>
                  <a:bodyPr/>
                  <a:lstStyle/>
                  <a:p>
                    <a:fld id="{2186C520-DC8C-4058-9298-7D959B1713EB}" type="YVALUE">
                      <a:rPr lang="en-US" smtClean="0"/>
                      <a:pPr/>
                      <a:t>[Y VALUE]</a:t>
                    </a:fld>
                    <a:r>
                      <a:rPr lang="en-US" smtClean="0"/>
                      <a:t> GB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6"/>
              <c:layout>
                <c:manualLayout>
                  <c:x val="-3.3950617283950699E-2"/>
                  <c:y val="-3.0868167202572398E-2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3</a:t>
                    </a:r>
                    <a:r>
                      <a:rPr lang="en-US" baseline="0" smtClean="0"/>
                      <a:t> TB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1981</c:v>
                </c:pt>
                <c:pt idx="1">
                  <c:v>1986</c:v>
                </c:pt>
                <c:pt idx="2">
                  <c:v>1991</c:v>
                </c:pt>
                <c:pt idx="3">
                  <c:v>1996</c:v>
                </c:pt>
                <c:pt idx="4">
                  <c:v>2001</c:v>
                </c:pt>
                <c:pt idx="5">
                  <c:v>2006</c:v>
                </c:pt>
                <c:pt idx="6">
                  <c:v>2011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5.0000000000000001E-3</c:v>
                </c:pt>
                <c:pt idx="1">
                  <c:v>0.02</c:v>
                </c:pt>
                <c:pt idx="2">
                  <c:v>0.12</c:v>
                </c:pt>
                <c:pt idx="3">
                  <c:v>2</c:v>
                </c:pt>
                <c:pt idx="4">
                  <c:v>40</c:v>
                </c:pt>
                <c:pt idx="5">
                  <c:v>500</c:v>
                </c:pt>
                <c:pt idx="6">
                  <c:v>3000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34848"/>
        <c:axId val="183848080"/>
      </c:scatterChart>
      <c:valAx>
        <c:axId val="178234848"/>
        <c:scaling>
          <c:orientation val="minMax"/>
          <c:min val="198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48080"/>
        <c:crossesAt val="1E-3"/>
        <c:crossBetween val="midCat"/>
      </c:valAx>
      <c:valAx>
        <c:axId val="1838480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2348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B8AE4-88F4-7944-8294-75E2468D4476}" type="datetime1">
              <a:rPr lang="en-US" smtClean="0"/>
              <a:t>3/19/2015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6419B-2834-0D45-9BAE-092090463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0132E-5449-D44E-A6E0-F885C6375788}" type="datetime1">
              <a:rPr lang="en-US" smtClean="0"/>
              <a:t>3/19/2015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EC348-5C75-BD4E-B4C9-04FC70E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3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39478"/>
            <a:ext cx="6400800" cy="1199322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28600" y="1828800"/>
            <a:ext cx="8610600" cy="2057400"/>
          </a:xfrm>
        </p:spPr>
        <p:txBody>
          <a:bodyPr/>
          <a:lstStyle>
            <a:lvl1pPr algn="ctr">
              <a:defRPr sz="6000" b="0" i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523875" y="137274"/>
            <a:ext cx="819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FFFF"/>
                </a:solidFill>
                <a:latin typeface="Tahoma"/>
              </a:rPr>
              <a:t>Introduction to Data Science</a:t>
            </a:r>
          </a:p>
          <a:p>
            <a:pPr algn="ctr"/>
            <a:r>
              <a:rPr lang="en-US" b="0" dirty="0" smtClean="0">
                <a:solidFill>
                  <a:srgbClr val="FFFFFF"/>
                </a:solidFill>
                <a:latin typeface="Tahoma"/>
              </a:rPr>
              <a:t>March 2015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7924800" y="6400800"/>
            <a:ext cx="1219200" cy="457200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58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35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794" y="471713"/>
            <a:ext cx="91440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22514"/>
            <a:ext cx="2286000" cy="5776686"/>
          </a:xfrm>
        </p:spPr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522514"/>
            <a:ext cx="6705600" cy="577668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63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2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66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22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2263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19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65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62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-794" y="471713"/>
            <a:ext cx="91440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68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4" y="471713"/>
            <a:ext cx="91440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0571"/>
            <a:ext cx="3008313" cy="1429658"/>
          </a:xfr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80571"/>
            <a:ext cx="5111750" cy="5545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10230"/>
            <a:ext cx="3008313" cy="41159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6337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-794" y="471713"/>
            <a:ext cx="91440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5382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794" y="6400800"/>
            <a:ext cx="9143206" cy="457200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0"/>
            <a:ext cx="9143206" cy="91321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922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13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6401532"/>
            <a:ext cx="1456369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7310" y="6457046"/>
            <a:ext cx="1389059" cy="338554"/>
            <a:chOff x="67310" y="6457046"/>
            <a:chExt cx="1389059" cy="33855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310" y="6469746"/>
              <a:ext cx="320040" cy="320040"/>
            </a:xfrm>
            <a:prstGeom prst="rect">
              <a:avLst/>
            </a:prstGeom>
            <a:noFill/>
          </p:spPr>
        </p:pic>
        <p:sp>
          <p:nvSpPr>
            <p:cNvPr id="4" name="TextBox 3"/>
            <p:cNvSpPr txBox="1"/>
            <p:nvPr userDrawn="1"/>
          </p:nvSpPr>
          <p:spPr>
            <a:xfrm>
              <a:off x="354016" y="6457046"/>
              <a:ext cx="11023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dirty="0" smtClean="0">
                  <a:solidFill>
                    <a:srgbClr val="FFFFFF"/>
                  </a:solidFill>
                  <a:latin typeface="Calibri Light" panose="020F0302020204030204" pitchFamily="34" charset="0"/>
                </a:rPr>
                <a:t>Amaral Lab</a:t>
              </a:r>
              <a:endParaRPr lang="en-US" sz="1600" b="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8278801" y="6477037"/>
            <a:ext cx="83751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fld id="{2932C3AE-89FB-4BA0-864E-151D0886B381}" type="slidenum">
              <a:rPr lang="en-US" b="0" i="1" smtClean="0">
                <a:solidFill>
                  <a:srgbClr val="FFFFFF"/>
                </a:solidFill>
                <a:latin typeface="Tahoma"/>
              </a:rPr>
              <a:pPr algn="r"/>
              <a:t>‹#›</a:t>
            </a:fld>
            <a:endParaRPr lang="en-US" b="0" i="1" dirty="0">
              <a:solidFill>
                <a:srgbClr val="FFFFFF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935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990000"/>
          </a:solidFill>
          <a:latin typeface="Tahoma" charset="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Wingdings" charset="2"/>
        <a:buChar char="Ø"/>
        <a:defRPr sz="3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858838" indent="-401638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Wingdings" charset="2"/>
        <a:buChar char="ü"/>
        <a:defRPr sz="2800">
          <a:solidFill>
            <a:srgbClr val="262626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20000"/>
        <a:buFont typeface="Times" charset="0"/>
        <a:buChar char="•"/>
        <a:defRPr sz="2400">
          <a:solidFill>
            <a:srgbClr val="262626"/>
          </a:solidFill>
          <a:latin typeface="+mn-l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262626"/>
          </a:solidFill>
          <a:latin typeface="+mn-l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262626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511273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39478"/>
            <a:ext cx="6400800" cy="1199322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Luís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A. Nunes Amaral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>
                <a:solidFill>
                  <a:srgbClr val="800000"/>
                </a:solidFill>
              </a:rPr>
              <a:t>A Brief Intro </a:t>
            </a:r>
            <a:r>
              <a:rPr lang="en-US" sz="6000" smtClean="0">
                <a:solidFill>
                  <a:srgbClr val="800000"/>
                </a:solidFill>
              </a:rPr>
              <a:t>to Computers</a:t>
            </a:r>
            <a:endParaRPr lang="en-US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9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far we have gone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312" y="1270298"/>
            <a:ext cx="8724688" cy="48020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086600" y="1396536"/>
            <a:ext cx="1524000" cy="76246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8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far we have gone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010400" y="1523537"/>
            <a:ext cx="1399804" cy="6691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804" y="996635"/>
            <a:ext cx="6947496" cy="536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far we have gone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949359"/>
              </p:ext>
            </p:extLst>
          </p:nvPr>
        </p:nvGraphicFramePr>
        <p:xfrm>
          <a:off x="457200" y="1181100"/>
          <a:ext cx="8229600" cy="4937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734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far we have gone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386" y="1425817"/>
            <a:ext cx="8284190" cy="43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Sinclair ZX Spectrum (1982)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969" y="1072822"/>
            <a:ext cx="3103972" cy="22807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56955" y="3233738"/>
            <a:ext cx="709236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+mn-lt"/>
              </a:rPr>
              <a:t>Processor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3.5 MHz </a:t>
            </a:r>
            <a:r>
              <a:rPr lang="en-US" b="0" dirty="0" err="1" smtClean="0">
                <a:latin typeface="+mn-lt"/>
              </a:rPr>
              <a:t>Zilog</a:t>
            </a:r>
            <a:r>
              <a:rPr lang="en-US" b="0" dirty="0" smtClean="0">
                <a:latin typeface="+mn-lt"/>
              </a:rPr>
              <a:t> Z80A </a:t>
            </a:r>
          </a:p>
          <a:p>
            <a:r>
              <a:rPr lang="en-US" b="0" dirty="0" smtClean="0">
                <a:latin typeface="+mn-lt"/>
              </a:rPr>
              <a:t>Bus			8-bit</a:t>
            </a:r>
          </a:p>
          <a:p>
            <a:r>
              <a:rPr lang="en-US" b="0" dirty="0" smtClean="0">
                <a:latin typeface="+mn-lt"/>
              </a:rPr>
              <a:t>ROM			16 KB</a:t>
            </a:r>
          </a:p>
          <a:p>
            <a:r>
              <a:rPr lang="en-US" b="0" dirty="0" smtClean="0">
                <a:latin typeface="+mn-lt"/>
              </a:rPr>
              <a:t>RAM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16-48 KB</a:t>
            </a:r>
          </a:p>
          <a:p>
            <a:r>
              <a:rPr lang="en-US" b="0" dirty="0" smtClean="0">
                <a:latin typeface="+mn-lt"/>
              </a:rPr>
              <a:t>Video Controller		32x24 text, 256x192 graphics </a:t>
            </a:r>
            <a:r>
              <a:rPr lang="en-US" b="0" dirty="0"/>
              <a:t>(8 colors)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	</a:t>
            </a:r>
            <a:r>
              <a:rPr lang="en-US" b="0" dirty="0" smtClean="0">
                <a:latin typeface="+mn-lt"/>
              </a:rPr>
              <a:t>	None</a:t>
            </a:r>
          </a:p>
          <a:p>
            <a:r>
              <a:rPr lang="en-US" b="0" dirty="0" smtClean="0">
                <a:latin typeface="+mn-lt"/>
              </a:rPr>
              <a:t>Data Transfer		Cassette</a:t>
            </a: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Tahoma"/>
                <a:cs typeface="Tahoma"/>
              </a:rPr>
              <a:t>Operating </a:t>
            </a:r>
            <a:r>
              <a:rPr lang="en-US" b="0" dirty="0">
                <a:latin typeface="Tahoma"/>
                <a:cs typeface="Tahoma"/>
              </a:rPr>
              <a:t>System	</a:t>
            </a:r>
            <a:r>
              <a:rPr lang="en-US" b="0" dirty="0" smtClean="0">
                <a:latin typeface="Tahoma"/>
                <a:cs typeface="Tahoma"/>
              </a:rPr>
              <a:t>	Sinclair BASIC in ROM</a:t>
            </a:r>
          </a:p>
          <a:p>
            <a:endParaRPr lang="en-US" b="0" dirty="0">
              <a:latin typeface="Tahoma"/>
              <a:cs typeface="Tahoma"/>
            </a:endParaRPr>
          </a:p>
          <a:p>
            <a:r>
              <a:rPr lang="en-US" b="0" dirty="0" smtClean="0">
                <a:latin typeface="Tahoma"/>
                <a:cs typeface="Tahoma"/>
              </a:rPr>
              <a:t>Price			£125 (approx. $600 in today’s dollars)	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26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4" y="913211"/>
            <a:ext cx="4905331" cy="27603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Commodore 64 (1982)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73090" y="3226582"/>
            <a:ext cx="7200189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+mn-lt"/>
              </a:rPr>
              <a:t>Processor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1.023 MHz MOS Technology 6510</a:t>
            </a:r>
          </a:p>
          <a:p>
            <a:r>
              <a:rPr lang="en-US" b="0" dirty="0" smtClean="0">
                <a:latin typeface="+mn-lt"/>
              </a:rPr>
              <a:t>Bus			8-bit</a:t>
            </a:r>
          </a:p>
          <a:p>
            <a:r>
              <a:rPr lang="en-US" b="0" dirty="0" smtClean="0">
                <a:latin typeface="+mn-lt"/>
              </a:rPr>
              <a:t>ROM			20 KB</a:t>
            </a:r>
          </a:p>
          <a:p>
            <a:r>
              <a:rPr lang="en-US" b="0" dirty="0" smtClean="0">
                <a:latin typeface="+mn-lt"/>
              </a:rPr>
              <a:t>RAM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64 KB</a:t>
            </a:r>
          </a:p>
          <a:p>
            <a:r>
              <a:rPr lang="en-US" b="0" dirty="0" smtClean="0">
                <a:latin typeface="+mn-lt"/>
              </a:rPr>
              <a:t>Video Controller		40x25 text, 320x200 graphics (16 colors)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	</a:t>
            </a:r>
            <a:r>
              <a:rPr lang="en-US" b="0" dirty="0" smtClean="0">
                <a:latin typeface="+mn-lt"/>
              </a:rPr>
              <a:t>	None</a:t>
            </a:r>
          </a:p>
          <a:p>
            <a:r>
              <a:rPr lang="en-US" b="0" dirty="0" smtClean="0">
                <a:latin typeface="+mn-lt"/>
              </a:rPr>
              <a:t>Data Input		Cassette, 170 KB floppy disk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Operating System		Commodore BASIC 2.0 in ROM</a:t>
            </a:r>
            <a:endParaRPr lang="en-US" b="0" dirty="0">
              <a:latin typeface="+mn-lt"/>
            </a:endParaRP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Tahoma"/>
                <a:cs typeface="Tahoma"/>
              </a:rPr>
              <a:t>Price			$600 (approx. $1500 in today’s dollars)	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360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people did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90" y="1813166"/>
            <a:ext cx="4749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people did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80" y="1519229"/>
            <a:ext cx="5283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people did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17" y="1186589"/>
            <a:ext cx="4902200" cy="345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3175" y="4859015"/>
            <a:ext cx="8266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Tahoma"/>
                <a:cs typeface="Tahoma"/>
              </a:rPr>
              <a:t>10 </a:t>
            </a:r>
            <a:r>
              <a:rPr lang="en-US" b="0" dirty="0">
                <a:latin typeface="Tahoma"/>
                <a:cs typeface="Tahoma"/>
              </a:rPr>
              <a:t>PRINT "Hello, I'm the Commodore 64 - What is your name ";:INPUT A$</a:t>
            </a:r>
          </a:p>
          <a:p>
            <a:r>
              <a:rPr lang="en-US" b="0" dirty="0">
                <a:latin typeface="Tahoma"/>
                <a:cs typeface="Tahoma"/>
              </a:rPr>
              <a:t>20 PRINT "Hello " A$</a:t>
            </a:r>
          </a:p>
          <a:p>
            <a:r>
              <a:rPr lang="en-US" b="0" dirty="0">
                <a:latin typeface="Tahoma"/>
                <a:cs typeface="Tahoma"/>
              </a:rPr>
              <a:t>30 END</a:t>
            </a:r>
          </a:p>
        </p:txBody>
      </p:sp>
    </p:spTree>
    <p:extLst>
      <p:ext uri="{BB962C8B-B14F-4D97-AF65-F5344CB8AC3E}">
        <p14:creationId xmlns:p14="http://schemas.microsoft.com/office/powerpoint/2010/main" val="117870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II (1977)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17839" y="3242132"/>
            <a:ext cx="761051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+mn-lt"/>
              </a:rPr>
              <a:t>Processor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1.0 MHz MOS Technology 6502</a:t>
            </a:r>
          </a:p>
          <a:p>
            <a:r>
              <a:rPr lang="en-US" b="0" dirty="0" smtClean="0">
                <a:latin typeface="+mn-lt"/>
              </a:rPr>
              <a:t>Bus			8-bit</a:t>
            </a:r>
          </a:p>
          <a:p>
            <a:r>
              <a:rPr lang="en-US" b="0" dirty="0" smtClean="0">
                <a:latin typeface="+mn-lt"/>
              </a:rPr>
              <a:t>ROM</a:t>
            </a:r>
          </a:p>
          <a:p>
            <a:r>
              <a:rPr lang="en-US" b="0" dirty="0" smtClean="0">
                <a:latin typeface="+mn-lt"/>
              </a:rPr>
              <a:t>RAM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4-48 KB</a:t>
            </a:r>
          </a:p>
          <a:p>
            <a:r>
              <a:rPr lang="en-US" b="0" dirty="0" smtClean="0">
                <a:latin typeface="+mn-lt"/>
              </a:rPr>
              <a:t>Video Controller		40x24 text, 280x190 graphics (6 colors)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	</a:t>
            </a:r>
            <a:r>
              <a:rPr lang="en-US" b="0" dirty="0" smtClean="0">
                <a:latin typeface="+mn-lt"/>
              </a:rPr>
              <a:t>	None</a:t>
            </a:r>
          </a:p>
          <a:p>
            <a:r>
              <a:rPr lang="en-US" b="0" dirty="0" smtClean="0">
                <a:latin typeface="+mn-lt"/>
              </a:rPr>
              <a:t>Data Transfer		Cassette, 134 KB Floppy disks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Operating System		</a:t>
            </a:r>
            <a:r>
              <a:rPr lang="en-US" b="0" dirty="0" err="1" smtClean="0">
                <a:latin typeface="+mn-lt"/>
              </a:rPr>
              <a:t>Woz</a:t>
            </a:r>
            <a:r>
              <a:rPr lang="en-US" b="0" dirty="0" smtClean="0">
                <a:latin typeface="+mn-lt"/>
              </a:rPr>
              <a:t> Integer BASIC in ROM</a:t>
            </a:r>
            <a:endParaRPr lang="en-US" b="0" dirty="0">
              <a:latin typeface="+mn-lt"/>
            </a:endParaRP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Tahoma"/>
                <a:cs typeface="Tahoma"/>
              </a:rPr>
              <a:t>Price			$1,298 (approx. $5,000 in today’s dollars)</a:t>
            </a:r>
            <a:endParaRPr lang="en-US" sz="2400" b="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230" y="913211"/>
            <a:ext cx="2876817" cy="21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4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Helping my son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03893" y="1681949"/>
            <a:ext cx="6640107" cy="372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+mn-lt"/>
              </a:rPr>
              <a:t>Dell </a:t>
            </a:r>
            <a:r>
              <a:rPr lang="en-US" sz="2000" i="1" dirty="0" err="1" smtClean="0">
                <a:latin typeface="+mn-lt"/>
              </a:rPr>
              <a:t>Inspiron</a:t>
            </a:r>
            <a:r>
              <a:rPr lang="en-US" sz="2000" i="1" dirty="0" smtClean="0">
                <a:latin typeface="+mn-lt"/>
              </a:rPr>
              <a:t> 3000</a:t>
            </a: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+mn-lt"/>
              </a:rPr>
              <a:t>Processor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3.2 </a:t>
            </a:r>
            <a:r>
              <a:rPr lang="en-US" b="0" dirty="0">
                <a:latin typeface="+mn-lt"/>
              </a:rPr>
              <a:t>GHz Intel </a:t>
            </a:r>
            <a:r>
              <a:rPr lang="en-US" b="0" dirty="0" smtClean="0">
                <a:latin typeface="+mn-lt"/>
              </a:rPr>
              <a:t>Core i5 </a:t>
            </a:r>
          </a:p>
          <a:p>
            <a:r>
              <a:rPr lang="en-US" b="0" dirty="0" smtClean="0">
                <a:latin typeface="+mn-lt"/>
              </a:rPr>
              <a:t>Bus				64-bit</a:t>
            </a:r>
          </a:p>
          <a:p>
            <a:r>
              <a:rPr lang="en-US" b="0" dirty="0" smtClean="0">
                <a:latin typeface="+mn-lt"/>
              </a:rPr>
              <a:t>RAM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	8 </a:t>
            </a:r>
            <a:r>
              <a:rPr lang="en-US" b="0" dirty="0">
                <a:latin typeface="+mn-lt"/>
              </a:rPr>
              <a:t>GB </a:t>
            </a:r>
            <a:r>
              <a:rPr lang="en-US" b="0" dirty="0" smtClean="0">
                <a:latin typeface="+mn-lt"/>
              </a:rPr>
              <a:t>DDR3 1600MHz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	</a:t>
            </a:r>
            <a:r>
              <a:rPr lang="en-US" b="0" dirty="0" smtClean="0">
                <a:latin typeface="+mn-lt"/>
              </a:rPr>
              <a:t>		1 TB </a:t>
            </a:r>
            <a:r>
              <a:rPr lang="en-US" b="0" dirty="0">
                <a:latin typeface="+mn-lt"/>
              </a:rPr>
              <a:t>SATA</a:t>
            </a: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 Rotational Speed	7200 RPM</a:t>
            </a:r>
          </a:p>
          <a:p>
            <a:r>
              <a:rPr lang="en-US" b="0" dirty="0">
                <a:latin typeface="+mn-lt"/>
              </a:rPr>
              <a:t>Optical Drive Type	</a:t>
            </a:r>
            <a:r>
              <a:rPr lang="en-US" b="0" dirty="0" smtClean="0">
                <a:latin typeface="+mn-lt"/>
              </a:rPr>
              <a:t>	DVD</a:t>
            </a:r>
            <a:r>
              <a:rPr lang="en-US" b="0" dirty="0">
                <a:latin typeface="+mn-lt"/>
              </a:rPr>
              <a:t>-</a:t>
            </a:r>
            <a:r>
              <a:rPr lang="en-US" b="0" dirty="0" smtClean="0">
                <a:latin typeface="+mn-lt"/>
              </a:rPr>
              <a:t>RW</a:t>
            </a:r>
          </a:p>
          <a:p>
            <a:r>
              <a:rPr lang="en-US" b="0" dirty="0" smtClean="0">
                <a:latin typeface="+mn-lt"/>
              </a:rPr>
              <a:t>Number </a:t>
            </a:r>
            <a:r>
              <a:rPr lang="en-US" b="0" dirty="0">
                <a:latin typeface="+mn-lt"/>
              </a:rPr>
              <a:t>of USB 2.0 Ports	</a:t>
            </a:r>
            <a:r>
              <a:rPr lang="en-US" b="0" dirty="0" smtClean="0">
                <a:latin typeface="+mn-lt"/>
              </a:rPr>
              <a:t>	4</a:t>
            </a:r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Number of USB 3.0 Ports	</a:t>
            </a:r>
            <a:r>
              <a:rPr lang="en-US" b="0" dirty="0" smtClean="0">
                <a:latin typeface="+mn-lt"/>
              </a:rPr>
              <a:t>	2</a:t>
            </a:r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Audio-out Ports (#)	</a:t>
            </a:r>
            <a:r>
              <a:rPr lang="en-US" b="0" dirty="0" smtClean="0">
                <a:latin typeface="+mn-lt"/>
              </a:rPr>
              <a:t>	1</a:t>
            </a:r>
            <a:endParaRPr lang="en-US" b="0" dirty="0">
              <a:latin typeface="+mn-lt"/>
            </a:endParaRP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Tahoma"/>
                <a:cs typeface="Tahoma"/>
              </a:rPr>
              <a:t>Operating </a:t>
            </a:r>
            <a:r>
              <a:rPr lang="en-US" b="0" dirty="0">
                <a:latin typeface="Tahoma"/>
                <a:cs typeface="Tahoma"/>
              </a:rPr>
              <a:t>System	</a:t>
            </a:r>
            <a:r>
              <a:rPr lang="en-US" b="0" dirty="0" smtClean="0">
                <a:latin typeface="Tahoma"/>
                <a:cs typeface="Tahoma"/>
              </a:rPr>
              <a:t>		Windows </a:t>
            </a:r>
            <a:r>
              <a:rPr lang="en-US" b="0" dirty="0">
                <a:latin typeface="Tahoma"/>
                <a:cs typeface="Tahoma"/>
              </a:rPr>
              <a:t>7 </a:t>
            </a:r>
            <a:r>
              <a:rPr lang="en-US" b="0" dirty="0" smtClean="0">
                <a:latin typeface="Tahoma"/>
                <a:cs typeface="Tahoma"/>
              </a:rPr>
              <a:t>Home Premium </a:t>
            </a:r>
            <a:endParaRPr lang="en-US" b="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27" t="6203" r="32381" b="21511"/>
          <a:stretch/>
        </p:blipFill>
        <p:spPr>
          <a:xfrm>
            <a:off x="311972" y="1436147"/>
            <a:ext cx="2006301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9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PC 5150 (1981)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4" y="913211"/>
            <a:ext cx="3446306" cy="25193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93878" y="3432528"/>
            <a:ext cx="7610515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+mn-lt"/>
              </a:rPr>
              <a:t>Processor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4.7 MHz </a:t>
            </a:r>
            <a:r>
              <a:rPr lang="en-US" b="0" dirty="0" smtClean="0">
                <a:solidFill>
                  <a:srgbClr val="911115"/>
                </a:solidFill>
                <a:latin typeface="+mn-lt"/>
              </a:rPr>
              <a:t>Intel</a:t>
            </a:r>
            <a:r>
              <a:rPr lang="en-US" b="0" dirty="0" smtClean="0">
                <a:latin typeface="+mn-lt"/>
              </a:rPr>
              <a:t> 8088</a:t>
            </a:r>
          </a:p>
          <a:p>
            <a:r>
              <a:rPr lang="en-US" b="0" dirty="0" smtClean="0">
                <a:latin typeface="+mn-lt"/>
              </a:rPr>
              <a:t>Bus			8-bit</a:t>
            </a:r>
          </a:p>
          <a:p>
            <a:r>
              <a:rPr lang="en-US" b="0" dirty="0" smtClean="0">
                <a:latin typeface="+mn-lt"/>
              </a:rPr>
              <a:t>RAM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16-256 KB</a:t>
            </a:r>
          </a:p>
          <a:p>
            <a:r>
              <a:rPr lang="en-US" b="0" dirty="0" smtClean="0">
                <a:latin typeface="+mn-lt"/>
              </a:rPr>
              <a:t>Video Controller		80x24 text 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	</a:t>
            </a:r>
            <a:r>
              <a:rPr lang="en-US" b="0" dirty="0" smtClean="0">
                <a:latin typeface="+mn-lt"/>
              </a:rPr>
              <a:t>	None</a:t>
            </a:r>
          </a:p>
          <a:p>
            <a:r>
              <a:rPr lang="en-US" b="0" dirty="0" smtClean="0">
                <a:latin typeface="+mn-lt"/>
              </a:rPr>
              <a:t>Data Transfer		Cassette, 160 KB floppy drives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Operating System		CP/M86, </a:t>
            </a:r>
            <a:r>
              <a:rPr lang="en-US" b="0" dirty="0" smtClean="0">
                <a:solidFill>
                  <a:schemeClr val="accent1"/>
                </a:solidFill>
                <a:latin typeface="+mn-lt"/>
              </a:rPr>
              <a:t>PC DOS 1.0 </a:t>
            </a:r>
            <a:r>
              <a:rPr lang="en-US" b="0" dirty="0" smtClean="0">
                <a:latin typeface="+mn-lt"/>
              </a:rPr>
              <a:t>(IBM + MSFT)</a:t>
            </a: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Tahoma"/>
                <a:cs typeface="Tahoma"/>
              </a:rPr>
              <a:t>Price			$1,565</a:t>
            </a:r>
            <a:endParaRPr lang="en-US" sz="24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681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PC XT (1983)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94369" y="4025837"/>
            <a:ext cx="78621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+mn-lt"/>
              </a:rPr>
              <a:t>Processor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4.7 MHz </a:t>
            </a:r>
            <a:r>
              <a:rPr lang="en-US" b="0" dirty="0" smtClean="0">
                <a:solidFill>
                  <a:srgbClr val="911115"/>
                </a:solidFill>
                <a:latin typeface="+mn-lt"/>
              </a:rPr>
              <a:t>Intel</a:t>
            </a:r>
            <a:r>
              <a:rPr lang="en-US" b="0" dirty="0" smtClean="0">
                <a:latin typeface="+mn-lt"/>
              </a:rPr>
              <a:t> 8088 + 8087 (Math Processor)</a:t>
            </a:r>
          </a:p>
          <a:p>
            <a:r>
              <a:rPr lang="en-US" b="0" dirty="0" smtClean="0">
                <a:latin typeface="+mn-lt"/>
              </a:rPr>
              <a:t>Bus			8-bit</a:t>
            </a:r>
          </a:p>
          <a:p>
            <a:r>
              <a:rPr lang="en-US" b="0" dirty="0" smtClean="0">
                <a:latin typeface="+mn-lt"/>
              </a:rPr>
              <a:t>RAM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128-640 KB</a:t>
            </a:r>
          </a:p>
          <a:p>
            <a:r>
              <a:rPr lang="en-US" b="0" dirty="0" smtClean="0">
                <a:latin typeface="+mn-lt"/>
              </a:rPr>
              <a:t>Video Controller		EGA 640x350 with 64 colors</a:t>
            </a:r>
          </a:p>
          <a:p>
            <a:r>
              <a:rPr lang="en-US" b="0" dirty="0"/>
              <a:t>Graphics Card </a:t>
            </a:r>
            <a:r>
              <a:rPr lang="en-US" b="0" dirty="0" smtClean="0"/>
              <a:t>ROM</a:t>
            </a:r>
            <a:r>
              <a:rPr lang="en-US" b="0" dirty="0"/>
              <a:t>	</a:t>
            </a:r>
            <a:r>
              <a:rPr lang="en-US" b="0" dirty="0" smtClean="0"/>
              <a:t>16 KB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	</a:t>
            </a:r>
            <a:r>
              <a:rPr lang="en-US" b="0" dirty="0" smtClean="0">
                <a:latin typeface="+mn-lt"/>
              </a:rPr>
              <a:t>	10 MB</a:t>
            </a:r>
          </a:p>
          <a:p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Operating System		</a:t>
            </a:r>
            <a:r>
              <a:rPr lang="en-US" b="0" dirty="0" smtClean="0">
                <a:solidFill>
                  <a:schemeClr val="accent1"/>
                </a:solidFill>
                <a:latin typeface="+mn-lt"/>
              </a:rPr>
              <a:t>PC DOS 2.0 </a:t>
            </a:r>
            <a:r>
              <a:rPr lang="en-US" b="0" dirty="0" smtClean="0">
                <a:latin typeface="+mn-lt"/>
              </a:rPr>
              <a:t>(IBM + MSFT)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023" r="11832" b="8433"/>
          <a:stretch/>
        </p:blipFill>
        <p:spPr>
          <a:xfrm>
            <a:off x="131783" y="913211"/>
            <a:ext cx="5214089" cy="31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4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your own applications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4174" y="1785267"/>
            <a:ext cx="3483285" cy="1869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96" y="1115391"/>
            <a:ext cx="4196220" cy="4947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193" y="4121690"/>
            <a:ext cx="1162094" cy="224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64" y="3449222"/>
            <a:ext cx="2093879" cy="1344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24174" y="2635964"/>
            <a:ext cx="3609499" cy="1917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847127" y="2937372"/>
            <a:ext cx="1194690" cy="511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your own applications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5796" y="1115391"/>
            <a:ext cx="4196220" cy="233383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24174" y="2635964"/>
            <a:ext cx="3609499" cy="1917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8764606">
            <a:off x="4992461" y="3109347"/>
            <a:ext cx="2193860" cy="679749"/>
          </a:xfrm>
          <a:prstGeom prst="rightArrow">
            <a:avLst>
              <a:gd name="adj1" fmla="val 50000"/>
              <a:gd name="adj2" fmla="val 8381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7151" y="3894038"/>
            <a:ext cx="624365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latin typeface="Tahoma"/>
                <a:cs typeface="Tahoma"/>
              </a:rPr>
              <a:t>Need to understand:</a:t>
            </a:r>
          </a:p>
          <a:p>
            <a:endParaRPr lang="en-US" sz="2400" b="0" dirty="0" smtClean="0">
              <a:latin typeface="Tahoma"/>
              <a:cs typeface="Tahoma"/>
            </a:endParaRPr>
          </a:p>
          <a:p>
            <a:pPr marL="342900" indent="-342900">
              <a:buFont typeface="Wingdings" charset="2"/>
              <a:buChar char="ü"/>
            </a:pPr>
            <a:r>
              <a:rPr lang="en-US" sz="2400" b="0" dirty="0" smtClean="0">
                <a:latin typeface="Tahoma"/>
                <a:cs typeface="Tahoma"/>
              </a:rPr>
              <a:t>Computer/cloud storage capabilities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b="0" dirty="0" smtClean="0">
                <a:latin typeface="Tahoma"/>
                <a:cs typeface="Tahoma"/>
              </a:rPr>
              <a:t>Internal/external data transfer capabilities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400" b="0" dirty="0" smtClean="0">
                <a:latin typeface="Tahoma"/>
                <a:cs typeface="Tahoma"/>
              </a:rPr>
              <a:t>Location of software and data</a:t>
            </a:r>
            <a:endParaRPr lang="en-US" sz="2400" b="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499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 points, folders, and so 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499" y="1027511"/>
            <a:ext cx="7457101" cy="531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 points, folders, and so 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8" y="1048094"/>
            <a:ext cx="7315689" cy="52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is more transparent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124174" y="2635964"/>
            <a:ext cx="3609499" cy="1917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96" y="1045010"/>
            <a:ext cx="6879714" cy="474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6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OS X </a:t>
            </a:r>
            <a:r>
              <a:rPr lang="en-US" dirty="0" err="1" smtClean="0"/>
              <a:t>filesystem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725"/>
            <a:ext cx="9144000" cy="50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Filesystems</a:t>
            </a:r>
            <a:r>
              <a:rPr lang="en-US" dirty="0" smtClean="0"/>
              <a:t> are trees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88" y="1021047"/>
            <a:ext cx="5216311" cy="4334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058" y="2432275"/>
            <a:ext cx="3444585" cy="383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1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computer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4174" y="1785267"/>
            <a:ext cx="3483285" cy="1869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796" y="1115391"/>
            <a:ext cx="4196220" cy="4947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193" y="4121690"/>
            <a:ext cx="1162094" cy="22405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64" y="3449222"/>
            <a:ext cx="2093879" cy="1344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24174" y="2635964"/>
            <a:ext cx="3609499" cy="19170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847127" y="2937372"/>
            <a:ext cx="1194690" cy="511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3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hardware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1" t="410" r="2566" b="3947"/>
          <a:stretch/>
        </p:blipFill>
        <p:spPr>
          <a:xfrm>
            <a:off x="419548" y="1183341"/>
            <a:ext cx="8191948" cy="48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hardware, simplified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58" y="1032888"/>
            <a:ext cx="7655442" cy="532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memory </a:t>
            </a:r>
            <a:r>
              <a:rPr lang="en-US" i="1" dirty="0" smtClean="0"/>
              <a:t>and</a:t>
            </a:r>
            <a:r>
              <a:rPr lang="en-US" dirty="0" smtClean="0"/>
              <a:t> storage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36" y="1193815"/>
            <a:ext cx="7610619" cy="49527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1065530" y="2229928"/>
            <a:ext cx="3297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ahoma"/>
                <a:cs typeface="Tahoma"/>
              </a:rPr>
              <a:t>Vanishes on power off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7615506" y="4852207"/>
            <a:ext cx="2223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  <a:latin typeface="Tahoma"/>
                <a:cs typeface="Tahoma"/>
              </a:rPr>
              <a:t>Remains on power off</a:t>
            </a:r>
            <a:endParaRPr lang="en-US" sz="2000" dirty="0">
              <a:solidFill>
                <a:srgbClr val="00800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9990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and storage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03893" y="1681949"/>
            <a:ext cx="6640107" cy="372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+mn-lt"/>
              </a:rPr>
              <a:t>Dell </a:t>
            </a:r>
            <a:r>
              <a:rPr lang="en-US" sz="2000" i="1" dirty="0" err="1" smtClean="0">
                <a:latin typeface="+mn-lt"/>
              </a:rPr>
              <a:t>Inspiron</a:t>
            </a:r>
            <a:r>
              <a:rPr lang="en-US" sz="2000" i="1" dirty="0" smtClean="0">
                <a:latin typeface="+mn-lt"/>
              </a:rPr>
              <a:t> 3000</a:t>
            </a: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+mn-lt"/>
              </a:rPr>
              <a:t>Processor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3.2 </a:t>
            </a:r>
            <a:r>
              <a:rPr lang="en-US" b="0" dirty="0">
                <a:latin typeface="+mn-lt"/>
              </a:rPr>
              <a:t>GHz Intel </a:t>
            </a:r>
            <a:r>
              <a:rPr lang="en-US" b="0" dirty="0" smtClean="0">
                <a:latin typeface="+mn-lt"/>
              </a:rPr>
              <a:t>Core i5 </a:t>
            </a:r>
          </a:p>
          <a:p>
            <a:r>
              <a:rPr lang="en-US" b="0" dirty="0" smtClean="0">
                <a:latin typeface="+mn-lt"/>
              </a:rPr>
              <a:t>Bus				64-bit</a:t>
            </a:r>
          </a:p>
          <a:p>
            <a:r>
              <a:rPr lang="en-US" b="0" dirty="0" smtClean="0">
                <a:latin typeface="+mn-lt"/>
              </a:rPr>
              <a:t>RAM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	8 </a:t>
            </a:r>
            <a:r>
              <a:rPr lang="en-US" b="0" dirty="0">
                <a:latin typeface="+mn-lt"/>
              </a:rPr>
              <a:t>GB </a:t>
            </a:r>
            <a:r>
              <a:rPr lang="en-US" b="0" dirty="0" smtClean="0">
                <a:latin typeface="+mn-lt"/>
              </a:rPr>
              <a:t>DDR3 1600MHz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	</a:t>
            </a:r>
            <a:r>
              <a:rPr lang="en-US" b="0" dirty="0" smtClean="0">
                <a:latin typeface="+mn-lt"/>
              </a:rPr>
              <a:t>		1 TB </a:t>
            </a:r>
            <a:r>
              <a:rPr lang="en-US" b="0" dirty="0">
                <a:latin typeface="+mn-lt"/>
              </a:rPr>
              <a:t>SATA</a:t>
            </a: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 Rotational Speed	7200 RPM</a:t>
            </a:r>
          </a:p>
          <a:p>
            <a:r>
              <a:rPr lang="en-US" b="0" dirty="0">
                <a:latin typeface="+mn-lt"/>
              </a:rPr>
              <a:t>Optical Drive Type	</a:t>
            </a:r>
            <a:r>
              <a:rPr lang="en-US" b="0" dirty="0" smtClean="0">
                <a:latin typeface="+mn-lt"/>
              </a:rPr>
              <a:t>	DVD</a:t>
            </a:r>
            <a:r>
              <a:rPr lang="en-US" b="0" dirty="0">
                <a:latin typeface="+mn-lt"/>
              </a:rPr>
              <a:t>-</a:t>
            </a:r>
            <a:r>
              <a:rPr lang="en-US" b="0" dirty="0" smtClean="0">
                <a:latin typeface="+mn-lt"/>
              </a:rPr>
              <a:t>RW</a:t>
            </a:r>
          </a:p>
          <a:p>
            <a:r>
              <a:rPr lang="en-US" b="0" dirty="0" smtClean="0">
                <a:latin typeface="+mn-lt"/>
              </a:rPr>
              <a:t>Number </a:t>
            </a:r>
            <a:r>
              <a:rPr lang="en-US" b="0" dirty="0">
                <a:latin typeface="+mn-lt"/>
              </a:rPr>
              <a:t>of USB 2.0 Ports	</a:t>
            </a:r>
            <a:r>
              <a:rPr lang="en-US" b="0" dirty="0" smtClean="0">
                <a:latin typeface="+mn-lt"/>
              </a:rPr>
              <a:t>	4</a:t>
            </a:r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Number of USB 3.0 Ports	</a:t>
            </a:r>
            <a:r>
              <a:rPr lang="en-US" b="0" dirty="0" smtClean="0">
                <a:latin typeface="+mn-lt"/>
              </a:rPr>
              <a:t>	2</a:t>
            </a:r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Audio-out Ports (#)	</a:t>
            </a:r>
            <a:r>
              <a:rPr lang="en-US" b="0" dirty="0" smtClean="0">
                <a:latin typeface="+mn-lt"/>
              </a:rPr>
              <a:t>	1</a:t>
            </a:r>
            <a:endParaRPr lang="en-US" b="0" dirty="0">
              <a:latin typeface="+mn-lt"/>
            </a:endParaRP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Tahoma"/>
                <a:cs typeface="Tahoma"/>
              </a:rPr>
              <a:t>Operating </a:t>
            </a:r>
            <a:r>
              <a:rPr lang="en-US" b="0" dirty="0">
                <a:latin typeface="Tahoma"/>
                <a:cs typeface="Tahoma"/>
              </a:rPr>
              <a:t>System	</a:t>
            </a:r>
            <a:r>
              <a:rPr lang="en-US" b="0" dirty="0" smtClean="0">
                <a:latin typeface="Tahoma"/>
                <a:cs typeface="Tahoma"/>
              </a:rPr>
              <a:t>		Windows </a:t>
            </a:r>
            <a:r>
              <a:rPr lang="en-US" b="0" dirty="0">
                <a:latin typeface="Tahoma"/>
                <a:cs typeface="Tahoma"/>
              </a:rPr>
              <a:t>7 </a:t>
            </a:r>
            <a:r>
              <a:rPr lang="en-US" b="0" dirty="0" smtClean="0">
                <a:latin typeface="Tahoma"/>
                <a:cs typeface="Tahoma"/>
              </a:rPr>
              <a:t>Home Premium </a:t>
            </a:r>
            <a:endParaRPr lang="en-US" b="0" dirty="0"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503893" y="2839653"/>
            <a:ext cx="6038095" cy="635028"/>
          </a:xfrm>
          <a:prstGeom prst="roundRect">
            <a:avLst/>
          </a:prstGeom>
          <a:solidFill>
            <a:schemeClr val="accent1">
              <a:alpha val="3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27" t="6203" r="32381" b="21511"/>
          <a:stretch/>
        </p:blipFill>
        <p:spPr>
          <a:xfrm>
            <a:off x="311972" y="1436147"/>
            <a:ext cx="2006301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4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Bits, bytes, and beyond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17347" y="967134"/>
            <a:ext cx="56307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latin typeface="Tahoma"/>
                <a:cs typeface="Tahoma"/>
              </a:rPr>
              <a:t>Bit </a:t>
            </a:r>
            <a:r>
              <a:rPr lang="en-US" sz="2400" b="0" dirty="0">
                <a:latin typeface="Tahoma"/>
                <a:cs typeface="Tahoma"/>
              </a:rPr>
              <a:t> </a:t>
            </a:r>
            <a:r>
              <a:rPr lang="en-US" sz="2400" b="0" dirty="0" smtClean="0">
                <a:latin typeface="Tahoma"/>
                <a:cs typeface="Tahoma"/>
              </a:rPr>
              <a:t>= </a:t>
            </a:r>
            <a:r>
              <a:rPr lang="en-US" sz="2400" b="0" u="sng" dirty="0" smtClean="0">
                <a:latin typeface="Tahoma"/>
                <a:cs typeface="Tahoma"/>
              </a:rPr>
              <a:t>B</a:t>
            </a:r>
            <a:r>
              <a:rPr lang="en-US" sz="2400" b="0" dirty="0" smtClean="0">
                <a:latin typeface="Tahoma"/>
                <a:cs typeface="Tahoma"/>
              </a:rPr>
              <a:t>inary dig</a:t>
            </a:r>
            <a:r>
              <a:rPr lang="en-US" sz="2400" b="0" u="sng" dirty="0" smtClean="0">
                <a:latin typeface="Tahoma"/>
                <a:cs typeface="Tahoma"/>
              </a:rPr>
              <a:t>it</a:t>
            </a:r>
            <a:r>
              <a:rPr lang="en-US" sz="2400" b="0" dirty="0" smtClean="0">
                <a:latin typeface="Tahoma"/>
                <a:cs typeface="Tahoma"/>
              </a:rPr>
              <a:t>; Byte = Binary word</a:t>
            </a:r>
            <a:endParaRPr lang="en-US" sz="2400" dirty="0">
              <a:latin typeface="Tahoma"/>
              <a:cs typeface="Tahoma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721988"/>
              </p:ext>
            </p:extLst>
          </p:nvPr>
        </p:nvGraphicFramePr>
        <p:xfrm>
          <a:off x="754712" y="1587378"/>
          <a:ext cx="7634577" cy="4477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8238"/>
                <a:gridCol w="954421"/>
                <a:gridCol w="1171815"/>
                <a:gridCol w="3103581"/>
                <a:gridCol w="1086522"/>
              </a:tblGrid>
              <a:tr h="54820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Abbr.</a:t>
                      </a:r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548206">
                <a:tc>
                  <a:txBody>
                    <a:bodyPr/>
                    <a:lstStyle/>
                    <a:p>
                      <a:r>
                        <a:rPr lang="en-US" dirty="0" smtClean="0"/>
                        <a:t>bit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 anchor="ctr"/>
                </a:tc>
              </a:tr>
              <a:tr h="548206">
                <a:tc>
                  <a:txBody>
                    <a:bodyPr/>
                    <a:lstStyle/>
                    <a:p>
                      <a:r>
                        <a:rPr lang="en-US" dirty="0" smtClean="0"/>
                        <a:t>byte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(or octet)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8 bits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0</a:t>
                      </a:r>
                      <a:r>
                        <a:rPr lang="en-US" dirty="0" smtClean="0"/>
                        <a:t> B</a:t>
                      </a:r>
                      <a:endParaRPr lang="en-US" dirty="0"/>
                    </a:p>
                  </a:txBody>
                  <a:tcPr anchor="ctr"/>
                </a:tc>
              </a:tr>
              <a:tr h="548206">
                <a:tc>
                  <a:txBody>
                    <a:bodyPr/>
                    <a:lstStyle/>
                    <a:p>
                      <a:r>
                        <a:rPr lang="en-US" dirty="0" smtClean="0"/>
                        <a:t>kilobyte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1024 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024 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10</a:t>
                      </a:r>
                      <a:r>
                        <a:rPr lang="en-US" dirty="0" smtClean="0"/>
                        <a:t> B</a:t>
                      </a:r>
                    </a:p>
                  </a:txBody>
                  <a:tcPr anchor="ctr"/>
                </a:tc>
              </a:tr>
              <a:tr h="548206">
                <a:tc>
                  <a:txBody>
                    <a:bodyPr/>
                    <a:lstStyle/>
                    <a:p>
                      <a:r>
                        <a:rPr lang="en-US" dirty="0" smtClean="0"/>
                        <a:t>megabyte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1024 kB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048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576 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20</a:t>
                      </a:r>
                      <a:r>
                        <a:rPr lang="en-US" dirty="0" smtClean="0"/>
                        <a:t> B</a:t>
                      </a:r>
                    </a:p>
                  </a:txBody>
                  <a:tcPr anchor="ctr"/>
                </a:tc>
              </a:tr>
              <a:tr h="548206">
                <a:tc>
                  <a:txBody>
                    <a:bodyPr/>
                    <a:lstStyle/>
                    <a:p>
                      <a:r>
                        <a:rPr lang="en-US" dirty="0" smtClean="0"/>
                        <a:t>gigabyte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1024 MB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073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741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824 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30</a:t>
                      </a:r>
                      <a:r>
                        <a:rPr lang="en-US" dirty="0" smtClean="0"/>
                        <a:t> B</a:t>
                      </a:r>
                    </a:p>
                  </a:txBody>
                  <a:tcPr anchor="ctr"/>
                </a:tc>
              </a:tr>
              <a:tr h="548206">
                <a:tc>
                  <a:txBody>
                    <a:bodyPr/>
                    <a:lstStyle/>
                    <a:p>
                      <a:r>
                        <a:rPr lang="en-US" dirty="0" smtClean="0"/>
                        <a:t>terabyte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1024 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1 099 511 627 776 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40</a:t>
                      </a:r>
                      <a:r>
                        <a:rPr lang="en-US" dirty="0" smtClean="0"/>
                        <a:t> B</a:t>
                      </a:r>
                    </a:p>
                  </a:txBody>
                  <a:tcPr anchor="ctr"/>
                </a:tc>
              </a:tr>
              <a:tr h="548206">
                <a:tc>
                  <a:txBody>
                    <a:bodyPr/>
                    <a:lstStyle/>
                    <a:p>
                      <a:r>
                        <a:rPr lang="en-US" dirty="0" smtClean="0"/>
                        <a:t>petabyte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1024 TB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1 125 899 906 842 624 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50</a:t>
                      </a:r>
                      <a:r>
                        <a:rPr lang="en-US" dirty="0" smtClean="0"/>
                        <a:t> B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17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does the clock tick?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03893" y="1681949"/>
            <a:ext cx="6640107" cy="372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+mn-lt"/>
              </a:rPr>
              <a:t>Dell </a:t>
            </a:r>
            <a:r>
              <a:rPr lang="en-US" sz="2000" i="1" dirty="0" err="1" smtClean="0">
                <a:latin typeface="+mn-lt"/>
              </a:rPr>
              <a:t>Inspiron</a:t>
            </a:r>
            <a:r>
              <a:rPr lang="en-US" sz="2000" i="1" dirty="0" smtClean="0">
                <a:latin typeface="+mn-lt"/>
              </a:rPr>
              <a:t> 3000</a:t>
            </a: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+mn-lt"/>
              </a:rPr>
              <a:t>Processor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3.2 </a:t>
            </a:r>
            <a:r>
              <a:rPr lang="en-US" b="0" dirty="0">
                <a:latin typeface="+mn-lt"/>
              </a:rPr>
              <a:t>GHz Intel </a:t>
            </a:r>
            <a:r>
              <a:rPr lang="en-US" b="0" dirty="0" smtClean="0">
                <a:latin typeface="+mn-lt"/>
              </a:rPr>
              <a:t>Core i5 </a:t>
            </a:r>
          </a:p>
          <a:p>
            <a:r>
              <a:rPr lang="en-US" b="0" dirty="0" smtClean="0">
                <a:latin typeface="+mn-lt"/>
              </a:rPr>
              <a:t>Bus				64-bit</a:t>
            </a:r>
          </a:p>
          <a:p>
            <a:r>
              <a:rPr lang="en-US" b="0" dirty="0" smtClean="0">
                <a:latin typeface="+mn-lt"/>
              </a:rPr>
              <a:t>RAM</a:t>
            </a:r>
            <a:r>
              <a:rPr lang="en-US" b="0" dirty="0">
                <a:latin typeface="+mn-lt"/>
              </a:rPr>
              <a:t>	</a:t>
            </a:r>
            <a:r>
              <a:rPr lang="en-US" b="0" dirty="0" smtClean="0">
                <a:latin typeface="+mn-lt"/>
              </a:rPr>
              <a:t>			8 </a:t>
            </a:r>
            <a:r>
              <a:rPr lang="en-US" b="0" dirty="0">
                <a:latin typeface="+mn-lt"/>
              </a:rPr>
              <a:t>GB </a:t>
            </a:r>
            <a:r>
              <a:rPr lang="en-US" b="0" dirty="0" smtClean="0">
                <a:latin typeface="+mn-lt"/>
              </a:rPr>
              <a:t>DDR3 1600MHz</a:t>
            </a:r>
            <a:endParaRPr lang="en-US" b="0" dirty="0">
              <a:latin typeface="+mn-lt"/>
            </a:endParaRP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	</a:t>
            </a:r>
            <a:r>
              <a:rPr lang="en-US" b="0" dirty="0" smtClean="0">
                <a:latin typeface="+mn-lt"/>
              </a:rPr>
              <a:t>		1 TB </a:t>
            </a:r>
            <a:r>
              <a:rPr lang="en-US" b="0" dirty="0">
                <a:latin typeface="+mn-lt"/>
              </a:rPr>
              <a:t>SATA</a:t>
            </a:r>
          </a:p>
          <a:p>
            <a:r>
              <a:rPr lang="en-US" b="0" dirty="0" smtClean="0">
                <a:latin typeface="+mn-lt"/>
              </a:rPr>
              <a:t>Hard </a:t>
            </a:r>
            <a:r>
              <a:rPr lang="en-US" b="0" dirty="0">
                <a:latin typeface="+mn-lt"/>
              </a:rPr>
              <a:t>Drive Rotational Speed	7200 RPM</a:t>
            </a:r>
          </a:p>
          <a:p>
            <a:r>
              <a:rPr lang="en-US" b="0" dirty="0">
                <a:latin typeface="+mn-lt"/>
              </a:rPr>
              <a:t>Optical Drive Type	</a:t>
            </a:r>
            <a:r>
              <a:rPr lang="en-US" b="0" dirty="0" smtClean="0">
                <a:latin typeface="+mn-lt"/>
              </a:rPr>
              <a:t>	DVD</a:t>
            </a:r>
            <a:r>
              <a:rPr lang="en-US" b="0" dirty="0">
                <a:latin typeface="+mn-lt"/>
              </a:rPr>
              <a:t>-</a:t>
            </a:r>
            <a:r>
              <a:rPr lang="en-US" b="0" dirty="0" smtClean="0">
                <a:latin typeface="+mn-lt"/>
              </a:rPr>
              <a:t>RW</a:t>
            </a:r>
          </a:p>
          <a:p>
            <a:r>
              <a:rPr lang="en-US" b="0" dirty="0" smtClean="0">
                <a:latin typeface="+mn-lt"/>
              </a:rPr>
              <a:t>Number </a:t>
            </a:r>
            <a:r>
              <a:rPr lang="en-US" b="0" dirty="0">
                <a:latin typeface="+mn-lt"/>
              </a:rPr>
              <a:t>of USB 2.0 Ports	</a:t>
            </a:r>
            <a:r>
              <a:rPr lang="en-US" b="0" dirty="0" smtClean="0">
                <a:latin typeface="+mn-lt"/>
              </a:rPr>
              <a:t>	4</a:t>
            </a:r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Number of USB 3.0 Ports	</a:t>
            </a:r>
            <a:r>
              <a:rPr lang="en-US" b="0" dirty="0" smtClean="0">
                <a:latin typeface="+mn-lt"/>
              </a:rPr>
              <a:t>	2</a:t>
            </a:r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Audio-out Ports (#)	</a:t>
            </a:r>
            <a:r>
              <a:rPr lang="en-US" b="0" dirty="0" smtClean="0">
                <a:latin typeface="+mn-lt"/>
              </a:rPr>
              <a:t>	1</a:t>
            </a:r>
            <a:endParaRPr lang="en-US" b="0" dirty="0">
              <a:latin typeface="+mn-lt"/>
            </a:endParaRPr>
          </a:p>
          <a:p>
            <a:endParaRPr lang="en-US" b="0" dirty="0" smtClean="0">
              <a:latin typeface="+mn-lt"/>
            </a:endParaRPr>
          </a:p>
          <a:p>
            <a:r>
              <a:rPr lang="en-US" b="0" dirty="0" smtClean="0">
                <a:latin typeface="Tahoma"/>
                <a:cs typeface="Tahoma"/>
              </a:rPr>
              <a:t>Operating </a:t>
            </a:r>
            <a:r>
              <a:rPr lang="en-US" b="0" dirty="0">
                <a:latin typeface="Tahoma"/>
                <a:cs typeface="Tahoma"/>
              </a:rPr>
              <a:t>System	</a:t>
            </a:r>
            <a:r>
              <a:rPr lang="en-US" b="0" dirty="0" smtClean="0">
                <a:latin typeface="Tahoma"/>
                <a:cs typeface="Tahoma"/>
              </a:rPr>
              <a:t>		Windows </a:t>
            </a:r>
            <a:r>
              <a:rPr lang="en-US" b="0" dirty="0">
                <a:latin typeface="Tahoma"/>
                <a:cs typeface="Tahoma"/>
              </a:rPr>
              <a:t>7 </a:t>
            </a:r>
            <a:r>
              <a:rPr lang="en-US" b="0" dirty="0" smtClean="0">
                <a:latin typeface="Tahoma"/>
                <a:cs typeface="Tahoma"/>
              </a:rPr>
              <a:t>Home Premium </a:t>
            </a:r>
            <a:endParaRPr lang="en-US" b="0" dirty="0">
              <a:latin typeface="+mn-l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2503893" y="2324441"/>
            <a:ext cx="6038095" cy="551156"/>
          </a:xfrm>
          <a:prstGeom prst="roundRect">
            <a:avLst/>
          </a:prstGeom>
          <a:solidFill>
            <a:schemeClr val="accent1">
              <a:alpha val="3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27" t="6203" r="32381" b="21511"/>
          <a:stretch/>
        </p:blipFill>
        <p:spPr>
          <a:xfrm>
            <a:off x="311972" y="1436147"/>
            <a:ext cx="2006301" cy="4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2010-Feb-red-gold">
  <a:themeElements>
    <a:clrScheme name="Custom 4">
      <a:dk1>
        <a:srgbClr val="000000"/>
      </a:dk1>
      <a:lt1>
        <a:srgbClr val="FFFFFF"/>
      </a:lt1>
      <a:dk2>
        <a:srgbClr val="9D0804"/>
      </a:dk2>
      <a:lt2>
        <a:srgbClr val="808080"/>
      </a:lt2>
      <a:accent1>
        <a:srgbClr val="9D0804"/>
      </a:accent1>
      <a:accent2>
        <a:srgbClr val="7D0906"/>
      </a:accent2>
      <a:accent3>
        <a:srgbClr val="C0C0C0"/>
      </a:accent3>
      <a:accent4>
        <a:srgbClr val="212121"/>
      </a:accent4>
      <a:accent5>
        <a:srgbClr val="C7AAAA"/>
      </a:accent5>
      <a:accent6>
        <a:srgbClr val="710705"/>
      </a:accent6>
      <a:hlink>
        <a:srgbClr val="009999"/>
      </a:hlink>
      <a:folHlink>
        <a:srgbClr val="99CC00"/>
      </a:folHlink>
    </a:clrScheme>
    <a:fontScheme name="Luis-NWU-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uis-NWU-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uis-NWU-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uis-NWU-design 13">
        <a:dk1>
          <a:srgbClr val="000000"/>
        </a:dk1>
        <a:lt1>
          <a:srgbClr val="FFFFFF"/>
        </a:lt1>
        <a:dk2>
          <a:srgbClr val="CD782F"/>
        </a:dk2>
        <a:lt2>
          <a:srgbClr val="808080"/>
        </a:lt2>
        <a:accent1>
          <a:srgbClr val="911115"/>
        </a:accent1>
        <a:accent2>
          <a:srgbClr val="7D0906"/>
        </a:accent2>
        <a:accent3>
          <a:srgbClr val="FFFFFF"/>
        </a:accent3>
        <a:accent4>
          <a:srgbClr val="000000"/>
        </a:accent4>
        <a:accent5>
          <a:srgbClr val="C7AAAA"/>
        </a:accent5>
        <a:accent6>
          <a:srgbClr val="710705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.pptx" id="{ABBEB456-717F-486F-AFA1-32E3512A94FC}" vid="{B6E09607-8E83-4282-B3A8-22C96A968C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14590</TotalTime>
  <Words>301</Words>
  <Application>Microsoft Office PowerPoint</Application>
  <PresentationFormat>On-screen Show (4:3)</PresentationFormat>
  <Paragraphs>173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Tahoma</vt:lpstr>
      <vt:lpstr>Times</vt:lpstr>
      <vt:lpstr>Wingdings</vt:lpstr>
      <vt:lpstr>1_2010-Feb-red-gold</vt:lpstr>
      <vt:lpstr>A Brief Intro to Computers</vt:lpstr>
      <vt:lpstr>Helping my son</vt:lpstr>
      <vt:lpstr>Using a computer</vt:lpstr>
      <vt:lpstr>The hardware</vt:lpstr>
      <vt:lpstr>The hardware, simplified</vt:lpstr>
      <vt:lpstr>Why memory and storage</vt:lpstr>
      <vt:lpstr>Memory and storage</vt:lpstr>
      <vt:lpstr>Bits, bytes, and beyond</vt:lpstr>
      <vt:lpstr>How fast does the clock tick?</vt:lpstr>
      <vt:lpstr>How far we have gone</vt:lpstr>
      <vt:lpstr>How far we have gone</vt:lpstr>
      <vt:lpstr>How far we have gone</vt:lpstr>
      <vt:lpstr>How far we have gone</vt:lpstr>
      <vt:lpstr>Sinclair ZX Spectrum (1982)</vt:lpstr>
      <vt:lpstr>Commodore 64 (1982)</vt:lpstr>
      <vt:lpstr>What people did</vt:lpstr>
      <vt:lpstr>What people did</vt:lpstr>
      <vt:lpstr>What people did</vt:lpstr>
      <vt:lpstr>Apple II (1977)</vt:lpstr>
      <vt:lpstr>IBM PC 5150 (1981)</vt:lpstr>
      <vt:lpstr>IBM PC XT (1983)</vt:lpstr>
      <vt:lpstr>Writing your own applications</vt:lpstr>
      <vt:lpstr>Writing your own applications</vt:lpstr>
      <vt:lpstr>Mount points, folders, and so on</vt:lpstr>
      <vt:lpstr>Mount points, folders, and so on</vt:lpstr>
      <vt:lpstr>Unix is more transparent</vt:lpstr>
      <vt:lpstr>Mac OS X filesystem</vt:lpstr>
      <vt:lpstr>Filesystems are trees</vt:lpstr>
    </vt:vector>
  </TitlesOfParts>
  <Company>Northwestern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A. Nunes Amaral</dc:creator>
  <cp:lastModifiedBy>Nick Timkovich</cp:lastModifiedBy>
  <cp:revision>115</cp:revision>
  <dcterms:created xsi:type="dcterms:W3CDTF">2014-02-07T22:13:27Z</dcterms:created>
  <dcterms:modified xsi:type="dcterms:W3CDTF">2015-03-19T20:17:45Z</dcterms:modified>
</cp:coreProperties>
</file>